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9" r:id="rId4"/>
    <p:sldId id="260" r:id="rId5"/>
    <p:sldId id="261" r:id="rId6"/>
    <p:sldId id="262" r:id="rId7"/>
    <p:sldId id="263" r:id="rId8"/>
    <p:sldId id="264"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7031"/>
    <a:srgbClr val="FFC482"/>
    <a:srgbClr val="9D4F1E"/>
    <a:srgbClr val="59341D"/>
    <a:srgbClr val="5C35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8118" autoAdjust="0"/>
  </p:normalViewPr>
  <p:slideViewPr>
    <p:cSldViewPr snapToGrid="0">
      <p:cViewPr varScale="1">
        <p:scale>
          <a:sx n="38" d="100"/>
          <a:sy n="38" d="100"/>
        </p:scale>
        <p:origin x="1896" y="54"/>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4294" cy="458788"/>
          </a:xfrm>
          <a:prstGeom prst="rect">
            <a:avLst/>
          </a:prstGeom>
        </p:spPr>
        <p:txBody>
          <a:bodyPr vert="horz" lIns="91440" tIns="45720" rIns="91440" bIns="45720" rtlCol="0"/>
          <a:lstStyle>
            <a:lvl1pPr algn="l">
              <a:defRPr sz="1200"/>
            </a:lvl1pPr>
          </a:lstStyle>
          <a:p>
            <a:r>
              <a:rPr lang="en-US" sz="1800" dirty="0">
                <a:latin typeface="Bernard MT Condensed" panose="02050806060905020404" pitchFamily="18" charset="0"/>
              </a:rPr>
              <a:t>Seven Facts About the Resurrection</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July 24, 2016 AM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a:t>
            </a:r>
          </a:p>
        </p:txBody>
      </p:sp>
    </p:spTree>
    <p:extLst>
      <p:ext uri="{BB962C8B-B14F-4D97-AF65-F5344CB8AC3E}">
        <p14:creationId xmlns:p14="http://schemas.microsoft.com/office/powerpoint/2010/main" val="504076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F093D-B191-4B3C-9805-B370F2568E85}" type="datetimeFigureOut">
              <a:rPr lang="en-US" smtClean="0"/>
              <a:t>7/24/2016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8F5AB-0F1E-4389-99DD-7EDA6BFA35A2}" type="slidenum">
              <a:rPr lang="en-US" smtClean="0"/>
              <a:t>‹#›</a:t>
            </a:fld>
            <a:endParaRPr lang="en-US"/>
          </a:p>
        </p:txBody>
      </p:sp>
    </p:spTree>
    <p:extLst>
      <p:ext uri="{BB962C8B-B14F-4D97-AF65-F5344CB8AC3E}">
        <p14:creationId xmlns:p14="http://schemas.microsoft.com/office/powerpoint/2010/main" val="260137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rPr>
              <a:t>The word “</a:t>
            </a:r>
            <a:r>
              <a:rPr lang="en-US" sz="1200" b="1" kern="1200" dirty="0">
                <a:solidFill>
                  <a:schemeClr val="tx1"/>
                </a:solidFill>
                <a:effectLst/>
                <a:latin typeface="+mn-lt"/>
                <a:ea typeface="+mn-ea"/>
                <a:cs typeface="+mn-cs"/>
              </a:rPr>
              <a:t>resurrection” means “a raising up...a rising from the dead.” </a:t>
            </a:r>
          </a:p>
          <a:p>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There is a lot of speculation and misinformation concerning the resurrection.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Here are seven facts about the resurrection from the Scriptures.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lgn="r">
              <a:buFont typeface="Arial" panose="020B0604020202020204" pitchFamily="34" charset="0"/>
              <a:buNone/>
            </a:pPr>
            <a:r>
              <a:rPr lang="en-US" sz="1200" i="1" kern="1200" dirty="0">
                <a:solidFill>
                  <a:schemeClr val="tx1"/>
                </a:solidFill>
                <a:effectLst/>
                <a:latin typeface="+mn-lt"/>
                <a:ea typeface="+mn-ea"/>
                <a:cs typeface="+mn-cs"/>
              </a:rPr>
              <a:t>Based on an article by John Isaac Edwards</a:t>
            </a:r>
            <a:endParaRPr lang="en-US" i="1" dirty="0"/>
          </a:p>
        </p:txBody>
      </p:sp>
      <p:sp>
        <p:nvSpPr>
          <p:cNvPr id="4" name="Slide Number Placeholder 3"/>
          <p:cNvSpPr>
            <a:spLocks noGrp="1"/>
          </p:cNvSpPr>
          <p:nvPr>
            <p:ph type="sldNum" sz="quarter" idx="10"/>
          </p:nvPr>
        </p:nvSpPr>
        <p:spPr/>
        <p:txBody>
          <a:bodyPr/>
          <a:lstStyle/>
          <a:p>
            <a:fld id="{A0C8F5AB-0F1E-4389-99DD-7EDA6BFA35A2}" type="slidenum">
              <a:rPr lang="en-US" smtClean="0"/>
              <a:t>1</a:t>
            </a:fld>
            <a:endParaRPr lang="en-US"/>
          </a:p>
        </p:txBody>
      </p:sp>
    </p:spTree>
    <p:extLst>
      <p:ext uri="{BB962C8B-B14F-4D97-AF65-F5344CB8AC3E}">
        <p14:creationId xmlns:p14="http://schemas.microsoft.com/office/powerpoint/2010/main" val="31117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Jesus’ conversation with Jews who sought to kill him</a:t>
            </a:r>
            <a:r>
              <a:rPr lang="en-US" sz="1200" b="0" i="0" kern="1200" dirty="0">
                <a:solidFill>
                  <a:schemeClr val="tx1"/>
                </a:solidFill>
                <a:effectLst/>
                <a:latin typeface="+mn-lt"/>
                <a:ea typeface="+mn-ea"/>
                <a:cs typeface="+mn-cs"/>
              </a:rPr>
              <a:t>, because He </a:t>
            </a:r>
            <a:r>
              <a:rPr lang="en-US" sz="1200" b="0" i="1" kern="1200" dirty="0">
                <a:solidFill>
                  <a:schemeClr val="tx1"/>
                </a:solidFill>
                <a:effectLst/>
                <a:latin typeface="+mn-lt"/>
                <a:ea typeface="+mn-ea"/>
                <a:cs typeface="+mn-cs"/>
              </a:rPr>
              <a:t>“said that God was His Father, making Himself equal with God.” </a:t>
            </a:r>
            <a:r>
              <a:rPr lang="en-US" sz="1200" b="1" i="0" kern="1200" dirty="0">
                <a:solidFill>
                  <a:schemeClr val="tx1"/>
                </a:solidFill>
                <a:effectLst/>
                <a:latin typeface="+mn-lt"/>
                <a:ea typeface="+mn-ea"/>
                <a:cs typeface="+mn-cs"/>
              </a:rPr>
              <a:t>(John 5:19)</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(John 5:28-29), </a:t>
            </a:r>
            <a:r>
              <a:rPr lang="en-US" sz="1200" b="0" i="1" kern="1200" dirty="0">
                <a:solidFill>
                  <a:schemeClr val="tx1"/>
                </a:solidFill>
                <a:effectLst/>
                <a:latin typeface="+mn-lt"/>
                <a:ea typeface="+mn-ea"/>
                <a:cs typeface="+mn-cs"/>
              </a:rPr>
              <a:t>“Do not marvel at this; </a:t>
            </a:r>
            <a:r>
              <a:rPr lang="en-US" sz="1200" b="0" i="1" u="sng" kern="1200" dirty="0">
                <a:solidFill>
                  <a:schemeClr val="tx1"/>
                </a:solidFill>
                <a:effectLst/>
                <a:latin typeface="+mn-lt"/>
                <a:ea typeface="+mn-ea"/>
                <a:cs typeface="+mn-cs"/>
              </a:rPr>
              <a:t>for the hour is coming in which all who are in the graves will hear His voice </a:t>
            </a:r>
            <a:r>
              <a:rPr lang="en-US" sz="1200" b="0" i="1" u="sng" kern="1200" baseline="30000" dirty="0">
                <a:solidFill>
                  <a:schemeClr val="tx1"/>
                </a:solidFill>
                <a:effectLst/>
                <a:latin typeface="+mn-lt"/>
                <a:ea typeface="+mn-ea"/>
                <a:cs typeface="+mn-cs"/>
              </a:rPr>
              <a:t>29</a:t>
            </a:r>
            <a:r>
              <a:rPr lang="en-US" sz="1200" b="0" i="1" u="sng" kern="1200" dirty="0">
                <a:solidFill>
                  <a:schemeClr val="tx1"/>
                </a:solidFill>
                <a:effectLst/>
                <a:latin typeface="+mn-lt"/>
                <a:ea typeface="+mn-ea"/>
                <a:cs typeface="+mn-cs"/>
              </a:rPr>
              <a:t> and come forth</a:t>
            </a:r>
            <a:r>
              <a:rPr lang="en-US" sz="1200" b="0" i="1" kern="1200" dirty="0">
                <a:solidFill>
                  <a:schemeClr val="tx1"/>
                </a:solidFill>
                <a:effectLst/>
                <a:latin typeface="+mn-lt"/>
                <a:ea typeface="+mn-ea"/>
                <a:cs typeface="+mn-cs"/>
              </a:rPr>
              <a:t>—those who have done good, to the resurrection of life, and those who have done evil, to the resurrection of condemnation.”</a:t>
            </a:r>
          </a:p>
          <a:p>
            <a:endParaRPr lang="en-US" sz="1200" b="1"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affirmed before Felix, in response to the unjust accusations of the Jews, </a:t>
            </a:r>
            <a:r>
              <a:rPr lang="en-US" sz="1200" i="1" kern="1200" dirty="0">
                <a:solidFill>
                  <a:schemeClr val="tx1"/>
                </a:solidFill>
                <a:effectLst/>
                <a:latin typeface="+mn-lt"/>
                <a:ea typeface="+mn-ea"/>
                <a:cs typeface="+mn-cs"/>
              </a:rPr>
              <a:t>“I have hope in God, which they themselves also accept, that there will be a resurrection of the dead, both of the just and the unjust.” </a:t>
            </a:r>
            <a:r>
              <a:rPr lang="en-US" sz="1200" kern="1200" dirty="0">
                <a:solidFill>
                  <a:schemeClr val="tx1"/>
                </a:solidFill>
                <a:effectLst/>
                <a:latin typeface="+mn-lt"/>
                <a:ea typeface="+mn-ea"/>
                <a:cs typeface="+mn-cs"/>
              </a:rPr>
              <a:t>(Acts 24:15). </a:t>
            </a:r>
            <a:endParaRPr lang="en-US" dirty="0"/>
          </a:p>
        </p:txBody>
      </p:sp>
      <p:sp>
        <p:nvSpPr>
          <p:cNvPr id="4" name="Slide Number Placeholder 3"/>
          <p:cNvSpPr>
            <a:spLocks noGrp="1"/>
          </p:cNvSpPr>
          <p:nvPr>
            <p:ph type="sldNum" sz="quarter" idx="10"/>
          </p:nvPr>
        </p:nvSpPr>
        <p:spPr/>
        <p:txBody>
          <a:bodyPr/>
          <a:lstStyle/>
          <a:p>
            <a:fld id="{A0C8F5AB-0F1E-4389-99DD-7EDA6BFA35A2}" type="slidenum">
              <a:rPr lang="en-US" smtClean="0"/>
              <a:t>2</a:t>
            </a:fld>
            <a:endParaRPr lang="en-US"/>
          </a:p>
        </p:txBody>
      </p:sp>
    </p:spTree>
    <p:extLst>
      <p:ext uri="{BB962C8B-B14F-4D97-AF65-F5344CB8AC3E}">
        <p14:creationId xmlns:p14="http://schemas.microsoft.com/office/powerpoint/2010/main" val="32401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The Resurrection Includes All. </a:t>
            </a:r>
          </a:p>
          <a:p>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(John 5:28-29), </a:t>
            </a:r>
            <a:r>
              <a:rPr lang="en-US" sz="1200" b="0" i="1" kern="1200" dirty="0">
                <a:solidFill>
                  <a:schemeClr val="tx1"/>
                </a:solidFill>
                <a:effectLst/>
                <a:latin typeface="+mn-lt"/>
                <a:ea typeface="+mn-ea"/>
                <a:cs typeface="+mn-cs"/>
              </a:rPr>
              <a:t>“Do not marvel at this; </a:t>
            </a:r>
            <a:r>
              <a:rPr lang="en-US" sz="1200" b="0" i="1" u="none" kern="1200" dirty="0">
                <a:solidFill>
                  <a:schemeClr val="tx1"/>
                </a:solidFill>
                <a:effectLst/>
                <a:latin typeface="+mn-lt"/>
                <a:ea typeface="+mn-ea"/>
                <a:cs typeface="+mn-cs"/>
              </a:rPr>
              <a:t>for the hour is coming in which </a:t>
            </a:r>
            <a:r>
              <a:rPr lang="en-US" sz="1200" b="0" i="1" u="sng" kern="1200" dirty="0">
                <a:solidFill>
                  <a:schemeClr val="tx1"/>
                </a:solidFill>
                <a:effectLst/>
                <a:latin typeface="+mn-lt"/>
                <a:ea typeface="+mn-ea"/>
                <a:cs typeface="+mn-cs"/>
              </a:rPr>
              <a:t>all who are in the graves will hear His voice </a:t>
            </a:r>
            <a:r>
              <a:rPr lang="en-US" sz="1200" b="0" i="1" u="sng" kern="1200" baseline="30000" dirty="0">
                <a:solidFill>
                  <a:schemeClr val="tx1"/>
                </a:solidFill>
                <a:effectLst/>
                <a:latin typeface="+mn-lt"/>
                <a:ea typeface="+mn-ea"/>
                <a:cs typeface="+mn-cs"/>
              </a:rPr>
              <a:t>29</a:t>
            </a:r>
            <a:r>
              <a:rPr lang="en-US" sz="1200" b="0" i="1" u="sng" kern="1200" dirty="0">
                <a:solidFill>
                  <a:schemeClr val="tx1"/>
                </a:solidFill>
                <a:effectLst/>
                <a:latin typeface="+mn-lt"/>
                <a:ea typeface="+mn-ea"/>
                <a:cs typeface="+mn-cs"/>
              </a:rPr>
              <a:t> and come forth</a:t>
            </a:r>
            <a:r>
              <a:rPr lang="en-US" sz="1200" b="0" i="1" u="none" kern="1200" dirty="0">
                <a:solidFill>
                  <a:schemeClr val="tx1"/>
                </a:solidFill>
                <a:effectLst/>
                <a:latin typeface="+mn-lt"/>
                <a:ea typeface="+mn-ea"/>
                <a:cs typeface="+mn-cs"/>
              </a:rPr>
              <a:t>—those </a:t>
            </a:r>
            <a:r>
              <a:rPr lang="en-US" sz="1200" b="0" i="1" kern="1200" dirty="0">
                <a:solidFill>
                  <a:schemeClr val="tx1"/>
                </a:solidFill>
                <a:effectLst/>
                <a:latin typeface="+mn-lt"/>
                <a:ea typeface="+mn-ea"/>
                <a:cs typeface="+mn-cs"/>
              </a:rPr>
              <a:t>who have done good, to the resurrection of life, and those who have done evil, to the resurrection of condemnation.”</a:t>
            </a:r>
          </a:p>
          <a:p>
            <a:endParaRPr lang="en-US" sz="1200" b="1"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None will be left! </a:t>
            </a:r>
            <a:endParaRPr lang="en-US" b="1" dirty="0"/>
          </a:p>
        </p:txBody>
      </p:sp>
      <p:sp>
        <p:nvSpPr>
          <p:cNvPr id="4" name="Slide Number Placeholder 3"/>
          <p:cNvSpPr>
            <a:spLocks noGrp="1"/>
          </p:cNvSpPr>
          <p:nvPr>
            <p:ph type="sldNum" sz="quarter" idx="10"/>
          </p:nvPr>
        </p:nvSpPr>
        <p:spPr/>
        <p:txBody>
          <a:bodyPr/>
          <a:lstStyle/>
          <a:p>
            <a:fld id="{A0C8F5AB-0F1E-4389-99DD-7EDA6BFA35A2}" type="slidenum">
              <a:rPr lang="en-US" smtClean="0"/>
              <a:t>3</a:t>
            </a:fld>
            <a:endParaRPr lang="en-US"/>
          </a:p>
        </p:txBody>
      </p:sp>
    </p:spTree>
    <p:extLst>
      <p:ext uri="{BB962C8B-B14F-4D97-AF65-F5344CB8AC3E}">
        <p14:creationId xmlns:p14="http://schemas.microsoft.com/office/powerpoint/2010/main" val="68984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The Resurrection Reveals Two Groups of People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(John 5:28-29), </a:t>
            </a:r>
            <a:r>
              <a:rPr lang="en-US" sz="1200" b="0" i="1" kern="1200" dirty="0">
                <a:solidFill>
                  <a:schemeClr val="tx1"/>
                </a:solidFill>
                <a:effectLst/>
                <a:latin typeface="+mn-lt"/>
                <a:ea typeface="+mn-ea"/>
                <a:cs typeface="+mn-cs"/>
              </a:rPr>
              <a:t>“Do not marvel at this; </a:t>
            </a:r>
            <a:r>
              <a:rPr lang="en-US" sz="1200" b="0" i="1" u="none" kern="1200" dirty="0">
                <a:solidFill>
                  <a:schemeClr val="tx1"/>
                </a:solidFill>
                <a:effectLst/>
                <a:latin typeface="+mn-lt"/>
                <a:ea typeface="+mn-ea"/>
                <a:cs typeface="+mn-cs"/>
              </a:rPr>
              <a:t>for the hour is coming in which all who are in the graves will hear His voice </a:t>
            </a:r>
            <a:r>
              <a:rPr lang="en-US" sz="1200" b="0" i="1" u="none" kern="1200" baseline="30000" dirty="0">
                <a:solidFill>
                  <a:schemeClr val="tx1"/>
                </a:solidFill>
                <a:effectLst/>
                <a:latin typeface="+mn-lt"/>
                <a:ea typeface="+mn-ea"/>
                <a:cs typeface="+mn-cs"/>
              </a:rPr>
              <a:t>29</a:t>
            </a:r>
            <a:r>
              <a:rPr lang="en-US" sz="1200" b="0" i="1" u="none" kern="1200" dirty="0">
                <a:solidFill>
                  <a:schemeClr val="tx1"/>
                </a:solidFill>
                <a:effectLst/>
                <a:latin typeface="+mn-lt"/>
                <a:ea typeface="+mn-ea"/>
                <a:cs typeface="+mn-cs"/>
              </a:rPr>
              <a:t> and come </a:t>
            </a:r>
            <a:r>
              <a:rPr lang="en-US" sz="1200" b="0" i="1" u="sng" kern="1200" dirty="0">
                <a:solidFill>
                  <a:schemeClr val="tx1"/>
                </a:solidFill>
                <a:effectLst/>
                <a:latin typeface="+mn-lt"/>
                <a:ea typeface="+mn-ea"/>
                <a:cs typeface="+mn-cs"/>
              </a:rPr>
              <a:t>forth—those who have done good</a:t>
            </a:r>
            <a:r>
              <a:rPr lang="en-US" sz="1200" b="0" i="1" kern="1200" dirty="0">
                <a:solidFill>
                  <a:schemeClr val="tx1"/>
                </a:solidFill>
                <a:effectLst/>
                <a:latin typeface="+mn-lt"/>
                <a:ea typeface="+mn-ea"/>
                <a:cs typeface="+mn-cs"/>
              </a:rPr>
              <a:t>, to the resurrection of life, and </a:t>
            </a:r>
            <a:r>
              <a:rPr lang="en-US" sz="1200" b="0" i="1" u="sng" kern="1200" dirty="0">
                <a:solidFill>
                  <a:schemeClr val="tx1"/>
                </a:solidFill>
                <a:effectLst/>
                <a:latin typeface="+mn-lt"/>
                <a:ea typeface="+mn-ea"/>
                <a:cs typeface="+mn-cs"/>
              </a:rPr>
              <a:t>those who have done evil</a:t>
            </a:r>
            <a:r>
              <a:rPr lang="en-US" sz="1200" b="0" i="1" kern="1200" dirty="0">
                <a:solidFill>
                  <a:schemeClr val="tx1"/>
                </a:solidFill>
                <a:effectLst/>
                <a:latin typeface="+mn-lt"/>
                <a:ea typeface="+mn-ea"/>
                <a:cs typeface="+mn-cs"/>
              </a:rPr>
              <a:t>, to the resurrection of condemnation.”</a:t>
            </a:r>
          </a:p>
          <a:p>
            <a:endParaRPr lang="en-US" sz="1200" b="1"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(Acts 24:15), </a:t>
            </a:r>
            <a:r>
              <a:rPr lang="en-US" sz="1200" i="1" kern="1200" dirty="0">
                <a:solidFill>
                  <a:schemeClr val="tx1"/>
                </a:solidFill>
                <a:effectLst/>
                <a:latin typeface="+mn-lt"/>
                <a:ea typeface="+mn-ea"/>
                <a:cs typeface="+mn-cs"/>
              </a:rPr>
              <a:t>“I have hope in God, which they themselves also accept, that there will be a resurrection of the dead, </a:t>
            </a:r>
            <a:r>
              <a:rPr lang="en-US" sz="1200" i="1" u="sng" kern="1200" dirty="0">
                <a:solidFill>
                  <a:schemeClr val="tx1"/>
                </a:solidFill>
                <a:effectLst/>
                <a:latin typeface="+mn-lt"/>
                <a:ea typeface="+mn-ea"/>
                <a:cs typeface="+mn-cs"/>
              </a:rPr>
              <a:t>both of the just and the unjust</a:t>
            </a:r>
            <a:r>
              <a:rPr lang="en-US" sz="1200" i="1" kern="1200" dirty="0">
                <a:solidFill>
                  <a:schemeClr val="tx1"/>
                </a:solidFill>
                <a:effectLst/>
                <a:latin typeface="+mn-lt"/>
                <a:ea typeface="+mn-ea"/>
                <a:cs typeface="+mn-c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0C8F5AB-0F1E-4389-99DD-7EDA6BFA35A2}" type="slidenum">
              <a:rPr lang="en-US" smtClean="0"/>
              <a:t>4</a:t>
            </a:fld>
            <a:endParaRPr lang="en-US"/>
          </a:p>
        </p:txBody>
      </p:sp>
    </p:spTree>
    <p:extLst>
      <p:ext uri="{BB962C8B-B14F-4D97-AF65-F5344CB8AC3E}">
        <p14:creationId xmlns:p14="http://schemas.microsoft.com/office/powerpoint/2010/main" val="296618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The Resurrection Declares Two Final Destinies.</a:t>
            </a:r>
          </a:p>
          <a:p>
            <a:endParaRPr lang="en-US" sz="1200" b="1"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(John 5:28-29), </a:t>
            </a:r>
            <a:r>
              <a:rPr lang="en-US" sz="1200" b="0" i="1" kern="1200" dirty="0">
                <a:solidFill>
                  <a:schemeClr val="tx1"/>
                </a:solidFill>
                <a:effectLst/>
                <a:latin typeface="+mn-lt"/>
                <a:ea typeface="+mn-ea"/>
                <a:cs typeface="+mn-cs"/>
              </a:rPr>
              <a:t>“Do not marvel at this; </a:t>
            </a:r>
            <a:r>
              <a:rPr lang="en-US" sz="1200" b="0" i="1" u="none" kern="1200" dirty="0">
                <a:solidFill>
                  <a:schemeClr val="tx1"/>
                </a:solidFill>
                <a:effectLst/>
                <a:latin typeface="+mn-lt"/>
                <a:ea typeface="+mn-ea"/>
                <a:cs typeface="+mn-cs"/>
              </a:rPr>
              <a:t>for the hour is coming in which all who are in the graves will hear His voice </a:t>
            </a:r>
            <a:r>
              <a:rPr lang="en-US" sz="1200" b="0" i="1" u="none" kern="1200" baseline="30000" dirty="0">
                <a:solidFill>
                  <a:schemeClr val="tx1"/>
                </a:solidFill>
                <a:effectLst/>
                <a:latin typeface="+mn-lt"/>
                <a:ea typeface="+mn-ea"/>
                <a:cs typeface="+mn-cs"/>
              </a:rPr>
              <a:t>29</a:t>
            </a:r>
            <a:r>
              <a:rPr lang="en-US" sz="1200" b="0" i="1" u="none" kern="1200" dirty="0">
                <a:solidFill>
                  <a:schemeClr val="tx1"/>
                </a:solidFill>
                <a:effectLst/>
                <a:latin typeface="+mn-lt"/>
                <a:ea typeface="+mn-ea"/>
                <a:cs typeface="+mn-cs"/>
              </a:rPr>
              <a:t> and come forth—those </a:t>
            </a:r>
            <a:r>
              <a:rPr lang="en-US" sz="1200" b="0" i="1" kern="1200" dirty="0">
                <a:solidFill>
                  <a:schemeClr val="tx1"/>
                </a:solidFill>
                <a:effectLst/>
                <a:latin typeface="+mn-lt"/>
                <a:ea typeface="+mn-ea"/>
                <a:cs typeface="+mn-cs"/>
              </a:rPr>
              <a:t>who have done good, to </a:t>
            </a:r>
            <a:r>
              <a:rPr lang="en-US" sz="1200" b="0" i="1" u="sng" kern="1200" dirty="0">
                <a:solidFill>
                  <a:schemeClr val="tx1"/>
                </a:solidFill>
                <a:effectLst/>
                <a:latin typeface="+mn-lt"/>
                <a:ea typeface="+mn-ea"/>
                <a:cs typeface="+mn-cs"/>
              </a:rPr>
              <a:t>the resurrection of life</a:t>
            </a:r>
            <a:r>
              <a:rPr lang="en-US" sz="1200" b="0" i="1" kern="1200" dirty="0">
                <a:solidFill>
                  <a:schemeClr val="tx1"/>
                </a:solidFill>
                <a:effectLst/>
                <a:latin typeface="+mn-lt"/>
                <a:ea typeface="+mn-ea"/>
                <a:cs typeface="+mn-cs"/>
              </a:rPr>
              <a:t>, and those who have done evil, to </a:t>
            </a:r>
            <a:r>
              <a:rPr lang="en-US" sz="1200" b="0" i="1" u="sng" kern="1200" dirty="0">
                <a:solidFill>
                  <a:schemeClr val="tx1"/>
                </a:solidFill>
                <a:effectLst/>
                <a:latin typeface="+mn-lt"/>
                <a:ea typeface="+mn-ea"/>
                <a:cs typeface="+mn-cs"/>
              </a:rPr>
              <a:t>the resurrection of condemnation</a:t>
            </a:r>
            <a:r>
              <a:rPr lang="en-US" sz="1200" b="0" i="1" kern="1200" dirty="0">
                <a:solidFill>
                  <a:schemeClr val="tx1"/>
                </a:solidFill>
                <a:effectLst/>
                <a:latin typeface="+mn-lt"/>
                <a:ea typeface="+mn-ea"/>
                <a:cs typeface="+mn-cs"/>
              </a:rPr>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Our destiny is determined by what we do in life.</a:t>
            </a:r>
          </a:p>
          <a:p>
            <a:endParaRPr lang="en-US" dirty="0"/>
          </a:p>
        </p:txBody>
      </p:sp>
      <p:sp>
        <p:nvSpPr>
          <p:cNvPr id="4" name="Slide Number Placeholder 3"/>
          <p:cNvSpPr>
            <a:spLocks noGrp="1"/>
          </p:cNvSpPr>
          <p:nvPr>
            <p:ph type="sldNum" sz="quarter" idx="10"/>
          </p:nvPr>
        </p:nvSpPr>
        <p:spPr/>
        <p:txBody>
          <a:bodyPr/>
          <a:lstStyle/>
          <a:p>
            <a:fld id="{A0C8F5AB-0F1E-4389-99DD-7EDA6BFA35A2}" type="slidenum">
              <a:rPr lang="en-US" smtClean="0"/>
              <a:t>5</a:t>
            </a:fld>
            <a:endParaRPr lang="en-US"/>
          </a:p>
        </p:txBody>
      </p:sp>
    </p:spTree>
    <p:extLst>
      <p:ext uri="{BB962C8B-B14F-4D97-AF65-F5344CB8AC3E}">
        <p14:creationId xmlns:p14="http://schemas.microsoft.com/office/powerpoint/2010/main" val="88520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The Resurrection Will Take Place at the Last Day. </a:t>
            </a:r>
          </a:p>
          <a:p>
            <a:endParaRPr lang="en-US" sz="1200" b="1"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(John</a:t>
            </a:r>
            <a:r>
              <a:rPr lang="en-US" sz="1200" b="1" i="0" kern="1200" baseline="0" dirty="0">
                <a:solidFill>
                  <a:schemeClr val="tx1"/>
                </a:solidFill>
                <a:effectLst/>
                <a:latin typeface="+mn-lt"/>
                <a:ea typeface="+mn-ea"/>
                <a:cs typeface="+mn-cs"/>
              </a:rPr>
              <a:t> 6:39-40), </a:t>
            </a:r>
            <a:r>
              <a:rPr lang="en-US" sz="1200" b="0" i="1" kern="1200" baseline="0" dirty="0">
                <a:solidFill>
                  <a:schemeClr val="tx1"/>
                </a:solidFill>
                <a:effectLst/>
                <a:latin typeface="+mn-lt"/>
                <a:ea typeface="+mn-ea"/>
                <a:cs typeface="+mn-cs"/>
              </a:rPr>
              <a:t>“This is the will of the Father who sent Me, that of all He has given Me I should lose nothing, but should raise it up at the last day. </a:t>
            </a:r>
            <a:r>
              <a:rPr lang="en-US" sz="1200" b="0" i="1" kern="1200" baseline="30000" dirty="0">
                <a:solidFill>
                  <a:schemeClr val="tx1"/>
                </a:solidFill>
                <a:effectLst/>
                <a:latin typeface="+mn-lt"/>
                <a:ea typeface="+mn-ea"/>
                <a:cs typeface="+mn-cs"/>
              </a:rPr>
              <a:t>40</a:t>
            </a:r>
            <a:r>
              <a:rPr lang="en-US" sz="1200" b="0" i="1" kern="1200" baseline="0" dirty="0">
                <a:solidFill>
                  <a:schemeClr val="tx1"/>
                </a:solidFill>
                <a:effectLst/>
                <a:latin typeface="+mn-lt"/>
                <a:ea typeface="+mn-ea"/>
                <a:cs typeface="+mn-cs"/>
              </a:rPr>
              <a:t> And this is the will of Him who sent Me, that everyone who sees the Son and believes in Him may have everlasting life; </a:t>
            </a:r>
            <a:r>
              <a:rPr lang="en-US" sz="1200" b="0" i="1" u="sng" kern="1200" baseline="0" dirty="0">
                <a:solidFill>
                  <a:schemeClr val="tx1"/>
                </a:solidFill>
                <a:effectLst/>
                <a:latin typeface="+mn-lt"/>
                <a:ea typeface="+mn-ea"/>
                <a:cs typeface="+mn-cs"/>
              </a:rPr>
              <a:t>and I will raise him up at the last day</a:t>
            </a:r>
            <a:r>
              <a:rPr lang="en-US" sz="1200" b="0" i="1" kern="1200" baseline="0" dirty="0">
                <a:solidFill>
                  <a:schemeClr val="tx1"/>
                </a:solidFill>
                <a:effectLst/>
                <a:latin typeface="+mn-lt"/>
                <a:ea typeface="+mn-ea"/>
                <a:cs typeface="+mn-cs"/>
              </a:rPr>
              <a:t>."</a:t>
            </a:r>
            <a:endParaRPr lang="en-US" sz="1200" b="0" i="1"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truth was known by Martha:</a:t>
            </a:r>
          </a:p>
          <a:p>
            <a:r>
              <a:rPr lang="en-US" sz="1200" b="1" kern="1200" dirty="0">
                <a:solidFill>
                  <a:schemeClr val="tx1"/>
                </a:solidFill>
                <a:effectLst/>
                <a:latin typeface="+mn-lt"/>
                <a:ea typeface="+mn-ea"/>
                <a:cs typeface="+mn-cs"/>
              </a:rPr>
              <a:t>(John</a:t>
            </a:r>
            <a:r>
              <a:rPr lang="en-US" sz="1200" b="1" kern="1200" baseline="0" dirty="0">
                <a:solidFill>
                  <a:schemeClr val="tx1"/>
                </a:solidFill>
                <a:effectLst/>
                <a:latin typeface="+mn-lt"/>
                <a:ea typeface="+mn-ea"/>
                <a:cs typeface="+mn-cs"/>
              </a:rPr>
              <a:t> 11:23-24), </a:t>
            </a:r>
            <a:r>
              <a:rPr lang="en-US" sz="1200" i="1" kern="1200" baseline="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Jesus said to her, ‘Your brother </a:t>
            </a:r>
            <a:r>
              <a:rPr lang="en-US" sz="1200" i="0" kern="1200" dirty="0">
                <a:solidFill>
                  <a:schemeClr val="tx1"/>
                </a:solidFill>
                <a:effectLst/>
                <a:latin typeface="+mn-lt"/>
                <a:ea typeface="+mn-ea"/>
                <a:cs typeface="+mn-cs"/>
              </a:rPr>
              <a:t>[Lazarus] </a:t>
            </a:r>
            <a:r>
              <a:rPr lang="en-US" sz="1200" i="1" kern="1200" dirty="0">
                <a:solidFill>
                  <a:schemeClr val="tx1"/>
                </a:solidFill>
                <a:effectLst/>
                <a:latin typeface="+mn-lt"/>
                <a:ea typeface="+mn-ea"/>
                <a:cs typeface="+mn-cs"/>
              </a:rPr>
              <a:t>will rise again.’  </a:t>
            </a:r>
            <a:r>
              <a:rPr lang="en-US" sz="1200" i="1" kern="1200" baseline="30000" dirty="0">
                <a:solidFill>
                  <a:schemeClr val="tx1"/>
                </a:solidFill>
                <a:effectLst/>
                <a:latin typeface="+mn-lt"/>
                <a:ea typeface="+mn-ea"/>
                <a:cs typeface="+mn-cs"/>
              </a:rPr>
              <a:t>24</a:t>
            </a:r>
            <a:r>
              <a:rPr lang="en-US" sz="1200" i="1" kern="1200" dirty="0">
                <a:solidFill>
                  <a:schemeClr val="tx1"/>
                </a:solidFill>
                <a:effectLst/>
                <a:latin typeface="+mn-lt"/>
                <a:ea typeface="+mn-ea"/>
                <a:cs typeface="+mn-cs"/>
              </a:rPr>
              <a:t> Martha said to Him, ‘</a:t>
            </a:r>
            <a:r>
              <a:rPr lang="en-US" sz="1200" i="1" u="sng" kern="1200" dirty="0">
                <a:solidFill>
                  <a:schemeClr val="tx1"/>
                </a:solidFill>
                <a:effectLst/>
                <a:latin typeface="+mn-lt"/>
                <a:ea typeface="+mn-ea"/>
                <a:cs typeface="+mn-cs"/>
              </a:rPr>
              <a:t>I know that he will rise again in the resurrection at the last day.</a:t>
            </a:r>
            <a:r>
              <a:rPr lang="en-US" sz="1200" i="1"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0C8F5AB-0F1E-4389-99DD-7EDA6BFA35A2}" type="slidenum">
              <a:rPr lang="en-US" smtClean="0"/>
              <a:t>6</a:t>
            </a:fld>
            <a:endParaRPr lang="en-US"/>
          </a:p>
        </p:txBody>
      </p:sp>
    </p:spTree>
    <p:extLst>
      <p:ext uri="{BB962C8B-B14F-4D97-AF65-F5344CB8AC3E}">
        <p14:creationId xmlns:p14="http://schemas.microsoft.com/office/powerpoint/2010/main" val="20194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The Resurrection Is Assured by the Res­urrection of Jesus.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(2 Corinthians</a:t>
            </a:r>
            <a:r>
              <a:rPr lang="en-US" sz="1200" b="1" i="0" kern="1200" baseline="0" dirty="0">
                <a:solidFill>
                  <a:schemeClr val="tx1"/>
                </a:solidFill>
                <a:effectLst/>
                <a:latin typeface="+mn-lt"/>
                <a:ea typeface="+mn-ea"/>
                <a:cs typeface="+mn-cs"/>
              </a:rPr>
              <a:t> 4:13-14), </a:t>
            </a:r>
            <a:r>
              <a:rPr lang="en-US" sz="1200" b="0" i="1" kern="1200" baseline="0" dirty="0">
                <a:solidFill>
                  <a:schemeClr val="tx1"/>
                </a:solidFill>
                <a:effectLst/>
                <a:latin typeface="+mn-lt"/>
                <a:ea typeface="+mn-ea"/>
                <a:cs typeface="+mn-cs"/>
              </a:rPr>
              <a:t>“And since we have the same spirit of faith, according to what is written, "I believed and therefore I spoke," we also believe and therefore speak, </a:t>
            </a:r>
            <a:r>
              <a:rPr lang="en-US" sz="1200" b="0" i="1" kern="1200" baseline="30000" dirty="0">
                <a:solidFill>
                  <a:schemeClr val="tx1"/>
                </a:solidFill>
                <a:effectLst/>
                <a:latin typeface="+mn-lt"/>
                <a:ea typeface="+mn-ea"/>
                <a:cs typeface="+mn-cs"/>
              </a:rPr>
              <a:t>14</a:t>
            </a:r>
            <a:r>
              <a:rPr lang="en-US" sz="1200" b="0" i="1" kern="1200" baseline="0" dirty="0">
                <a:solidFill>
                  <a:schemeClr val="tx1"/>
                </a:solidFill>
                <a:effectLst/>
                <a:latin typeface="+mn-lt"/>
                <a:ea typeface="+mn-ea"/>
                <a:cs typeface="+mn-cs"/>
              </a:rPr>
              <a:t> knowing that </a:t>
            </a:r>
            <a:r>
              <a:rPr lang="en-US" sz="1200" b="0" i="1" u="sng" kern="1200" baseline="0" dirty="0">
                <a:solidFill>
                  <a:schemeClr val="tx1"/>
                </a:solidFill>
                <a:effectLst/>
                <a:latin typeface="+mn-lt"/>
                <a:ea typeface="+mn-ea"/>
                <a:cs typeface="+mn-cs"/>
              </a:rPr>
              <a:t>He who raised up the Lord Jesus will also raise us up with Jesus</a:t>
            </a:r>
            <a:r>
              <a:rPr lang="en-US" sz="1200" b="0" i="1" kern="1200" baseline="0" dirty="0">
                <a:solidFill>
                  <a:schemeClr val="tx1"/>
                </a:solidFill>
                <a:effectLst/>
                <a:latin typeface="+mn-lt"/>
                <a:ea typeface="+mn-ea"/>
                <a:cs typeface="+mn-cs"/>
              </a:rPr>
              <a:t>, and will present us with you.”</a:t>
            </a: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(1 Corinthians 15:20), </a:t>
            </a:r>
            <a:r>
              <a:rPr lang="en-US" sz="1200" b="0" i="1" kern="1200" dirty="0">
                <a:solidFill>
                  <a:schemeClr val="tx1"/>
                </a:solidFill>
                <a:effectLst/>
                <a:latin typeface="+mn-lt"/>
                <a:ea typeface="+mn-ea"/>
                <a:cs typeface="+mn-cs"/>
              </a:rPr>
              <a:t>“But now Christ is risen from the dead, and has become the </a:t>
            </a:r>
            <a:r>
              <a:rPr lang="en-US" sz="1200" b="0" i="1" kern="1200" dirty="0" err="1">
                <a:solidFill>
                  <a:schemeClr val="tx1"/>
                </a:solidFill>
                <a:effectLst/>
                <a:latin typeface="+mn-lt"/>
                <a:ea typeface="+mn-ea"/>
                <a:cs typeface="+mn-cs"/>
              </a:rPr>
              <a:t>firstfruits</a:t>
            </a:r>
            <a:r>
              <a:rPr lang="en-US" sz="1200" b="0" i="1" kern="1200" dirty="0">
                <a:solidFill>
                  <a:schemeClr val="tx1"/>
                </a:solidFill>
                <a:effectLst/>
                <a:latin typeface="+mn-lt"/>
                <a:ea typeface="+mn-ea"/>
                <a:cs typeface="+mn-cs"/>
              </a:rPr>
              <a:t> of those who have fallen asleep.”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err="1">
                <a:solidFill>
                  <a:schemeClr val="tx1"/>
                </a:solidFill>
                <a:effectLst/>
                <a:latin typeface="+mn-lt"/>
                <a:ea typeface="+mn-ea"/>
                <a:cs typeface="+mn-cs"/>
              </a:rPr>
              <a:t>Firstfruits</a:t>
            </a:r>
            <a:r>
              <a:rPr lang="en-US" sz="1200" b="1" i="0" kern="1200" baseline="0" dirty="0">
                <a:solidFill>
                  <a:schemeClr val="tx1"/>
                </a:solidFill>
                <a:effectLst/>
                <a:latin typeface="+mn-lt"/>
                <a:ea typeface="+mn-ea"/>
                <a:cs typeface="+mn-cs"/>
              </a:rPr>
              <a:t> – </a:t>
            </a:r>
            <a:r>
              <a:rPr lang="en-US" sz="1200" b="0" i="0" kern="1200" baseline="0" dirty="0">
                <a:solidFill>
                  <a:schemeClr val="tx1"/>
                </a:solidFill>
                <a:effectLst/>
                <a:latin typeface="+mn-lt"/>
                <a:ea typeface="+mn-ea"/>
                <a:cs typeface="+mn-cs"/>
              </a:rPr>
              <a:t>(Lev. 23:10-11) [First sheaf of wheat in harvest a wave offering of gratitude]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baseline="0" dirty="0">
                <a:solidFill>
                  <a:schemeClr val="tx1"/>
                </a:solidFill>
                <a:effectLst/>
                <a:latin typeface="+mn-lt"/>
                <a:ea typeface="+mn-ea"/>
                <a:cs typeface="+mn-cs"/>
              </a:rPr>
              <a:t>Came to mean the first in time, but also a part or portion of what was to follow</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(Acts 4:1-2) [Peter &amp; John arrested],</a:t>
            </a:r>
            <a:r>
              <a:rPr lang="en-US" sz="1200" b="1"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“Now as they spoke to the people, the priests, the captain of the temple, and the Sadducees came upon them,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being greatly disturbed that they taught the people </a:t>
            </a:r>
            <a:r>
              <a:rPr lang="en-US" sz="1200" i="1" u="sng" kern="1200" dirty="0">
                <a:solidFill>
                  <a:schemeClr val="tx1"/>
                </a:solidFill>
                <a:effectLst/>
                <a:latin typeface="+mn-lt"/>
                <a:ea typeface="+mn-ea"/>
                <a:cs typeface="+mn-cs"/>
              </a:rPr>
              <a:t>and preached in Jesus the resurrection from the dead</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C8F5AB-0F1E-4389-99DD-7EDA6BFA35A2}" type="slidenum">
              <a:rPr lang="en-US" smtClean="0"/>
              <a:t>7</a:t>
            </a:fld>
            <a:endParaRPr lang="en-US"/>
          </a:p>
        </p:txBody>
      </p:sp>
    </p:spTree>
    <p:extLst>
      <p:ext uri="{BB962C8B-B14F-4D97-AF65-F5344CB8AC3E}">
        <p14:creationId xmlns:p14="http://schemas.microsoft.com/office/powerpoint/2010/main" val="172943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The Resurrection Will Bring Forth a Spiritual Body.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reading of 1 Corinthians 15 will show that the body to be resurrected is going to be of a different nature than that which is put in the ground.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 Corinthians 15:37-49) 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(Philippians 3:20-21), </a:t>
            </a:r>
            <a:r>
              <a:rPr lang="en-US" sz="1200" i="1" kern="1200" dirty="0">
                <a:solidFill>
                  <a:schemeClr val="tx1"/>
                </a:solidFill>
                <a:effectLst/>
                <a:latin typeface="+mn-lt"/>
                <a:ea typeface="+mn-ea"/>
                <a:cs typeface="+mn-cs"/>
              </a:rPr>
              <a:t>“For our citizenship is in heaven, from which we also eagerly wait for the Savior, the Lord Jesus Christ, </a:t>
            </a:r>
            <a:r>
              <a:rPr lang="en-US" sz="1200" i="1" kern="1200" baseline="30000" dirty="0">
                <a:solidFill>
                  <a:schemeClr val="tx1"/>
                </a:solidFill>
                <a:effectLst/>
                <a:latin typeface="+mn-lt"/>
                <a:ea typeface="+mn-ea"/>
                <a:cs typeface="+mn-cs"/>
              </a:rPr>
              <a:t>21</a:t>
            </a:r>
            <a:r>
              <a:rPr lang="en-US" sz="1200" i="1" kern="1200" dirty="0">
                <a:solidFill>
                  <a:schemeClr val="tx1"/>
                </a:solidFill>
                <a:effectLst/>
                <a:latin typeface="+mn-lt"/>
                <a:ea typeface="+mn-ea"/>
                <a:cs typeface="+mn-cs"/>
              </a:rPr>
              <a:t> who will transform our lowly body that it may be conformed to His glorious body, according to the working by which He is able even to subdue all things to Himself.”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 John 3:2), </a:t>
            </a:r>
            <a:r>
              <a:rPr lang="en-US" sz="1200" i="1" u="none" kern="1200" dirty="0">
                <a:solidFill>
                  <a:schemeClr val="tx1"/>
                </a:solidFill>
                <a:effectLst/>
                <a:latin typeface="+mn-lt"/>
                <a:ea typeface="+mn-ea"/>
                <a:cs typeface="+mn-cs"/>
              </a:rPr>
              <a:t>“Beloved, now we are children of God; and </a:t>
            </a:r>
            <a:r>
              <a:rPr lang="en-US" sz="1200" i="1" u="sng" kern="1200" dirty="0">
                <a:solidFill>
                  <a:schemeClr val="tx1"/>
                </a:solidFill>
                <a:effectLst/>
                <a:latin typeface="+mn-lt"/>
                <a:ea typeface="+mn-ea"/>
                <a:cs typeface="+mn-cs"/>
              </a:rPr>
              <a:t>it has not yet been revealed what we shall be</a:t>
            </a:r>
            <a:r>
              <a:rPr lang="en-US" sz="1200" i="1" u="none" kern="1200" dirty="0">
                <a:solidFill>
                  <a:schemeClr val="tx1"/>
                </a:solidFill>
                <a:effectLst/>
                <a:latin typeface="+mn-lt"/>
                <a:ea typeface="+mn-ea"/>
                <a:cs typeface="+mn-cs"/>
              </a:rPr>
              <a:t>, but we know that when He is revealed, we shall be like Him, for we shall see Him as He is.”</a:t>
            </a:r>
          </a:p>
        </p:txBody>
      </p:sp>
      <p:sp>
        <p:nvSpPr>
          <p:cNvPr id="4" name="Slide Number Placeholder 3"/>
          <p:cNvSpPr>
            <a:spLocks noGrp="1"/>
          </p:cNvSpPr>
          <p:nvPr>
            <p:ph type="sldNum" sz="quarter" idx="10"/>
          </p:nvPr>
        </p:nvSpPr>
        <p:spPr/>
        <p:txBody>
          <a:bodyPr/>
          <a:lstStyle/>
          <a:p>
            <a:fld id="{A0C8F5AB-0F1E-4389-99DD-7EDA6BFA35A2}" type="slidenum">
              <a:rPr lang="en-US" smtClean="0"/>
              <a:t>8</a:t>
            </a:fld>
            <a:endParaRPr lang="en-US"/>
          </a:p>
        </p:txBody>
      </p:sp>
    </p:spTree>
    <p:extLst>
      <p:ext uri="{BB962C8B-B14F-4D97-AF65-F5344CB8AC3E}">
        <p14:creationId xmlns:p14="http://schemas.microsoft.com/office/powerpoint/2010/main" val="3260663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0C8F5AB-0F1E-4389-99DD-7EDA6BFA35A2}" type="slidenum">
              <a:rPr lang="en-US" smtClean="0"/>
              <a:t>9</a:t>
            </a:fld>
            <a:endParaRPr lang="en-US"/>
          </a:p>
        </p:txBody>
      </p:sp>
    </p:spTree>
    <p:extLst>
      <p:ext uri="{BB962C8B-B14F-4D97-AF65-F5344CB8AC3E}">
        <p14:creationId xmlns:p14="http://schemas.microsoft.com/office/powerpoint/2010/main" val="118689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A1A6DA-BA91-45B9-94C9-2D95A77A2054}"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309907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1A6DA-BA91-45B9-94C9-2D95A77A2054}"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207243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1A6DA-BA91-45B9-94C9-2D95A77A2054}"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169231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1A6DA-BA91-45B9-94C9-2D95A77A2054}"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80033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A1A6DA-BA91-45B9-94C9-2D95A77A2054}"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401926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A1A6DA-BA91-45B9-94C9-2D95A77A2054}" type="datetimeFigureOut">
              <a:rPr lang="en-US" smtClean="0"/>
              <a:t>7/24/2016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374516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A1A6DA-BA91-45B9-94C9-2D95A77A2054}" type="datetimeFigureOut">
              <a:rPr lang="en-US" smtClean="0"/>
              <a:t>7/24/2016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102556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A1A6DA-BA91-45B9-94C9-2D95A77A2054}" type="datetimeFigureOut">
              <a:rPr lang="en-US" smtClean="0"/>
              <a:t>7/24/2016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108101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1A6DA-BA91-45B9-94C9-2D95A77A2054}" type="datetimeFigureOut">
              <a:rPr lang="en-US" smtClean="0"/>
              <a:t>7/24/2016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326630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A1A6DA-BA91-45B9-94C9-2D95A77A2054}" type="datetimeFigureOut">
              <a:rPr lang="en-US" smtClean="0"/>
              <a:t>7/24/2016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306958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A1A6DA-BA91-45B9-94C9-2D95A77A2054}" type="datetimeFigureOut">
              <a:rPr lang="en-US" smtClean="0"/>
              <a:t>7/24/2016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103956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482"/>
            </a:gs>
            <a:gs pos="35000">
              <a:srgbClr val="9D4F1E"/>
            </a:gs>
            <a:gs pos="100000">
              <a:srgbClr val="59341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1A6DA-BA91-45B9-94C9-2D95A77A2054}" type="datetimeFigureOut">
              <a:rPr lang="en-US" smtClean="0"/>
              <a:t>7/24/2016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86622-C6DA-4270-9591-09D6DD1230BB}" type="slidenum">
              <a:rPr lang="en-US" smtClean="0"/>
              <a:t>‹#›</a:t>
            </a:fld>
            <a:endParaRPr lang="en-US"/>
          </a:p>
        </p:txBody>
      </p:sp>
    </p:spTree>
    <p:extLst>
      <p:ext uri="{BB962C8B-B14F-4D97-AF65-F5344CB8AC3E}">
        <p14:creationId xmlns:p14="http://schemas.microsoft.com/office/powerpoint/2010/main" val="4236773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range Sun and Sea">
            <a:hlinkClick r:id="" action="ppaction://media"/>
          </p:cNvPr>
          <p:cNvPicPr>
            <a:picLocks noChangeAspect="1"/>
          </p:cNvPicPr>
          <p:nvPr>
            <a:videoFile r:link="rId1"/>
            <p:extLst>
              <p:ext uri="{DAA4B4D4-6D71-4841-9C94-3DE7FCFB9230}">
                <p14:media xmlns:p14="http://schemas.microsoft.com/office/powerpoint/2010/main" r:embed="rId2">
                  <p14:trim st="1433" end="1210.5238"/>
                </p14:media>
              </p:ext>
            </p:extLst>
          </p:nvPr>
        </p:nvPicPr>
        <p:blipFill>
          <a:blip r:embed="rId5"/>
          <a:stretch>
            <a:fillRect/>
          </a:stretch>
        </p:blipFill>
        <p:spPr>
          <a:xfrm>
            <a:off x="0" y="0"/>
            <a:ext cx="12192000" cy="6858000"/>
          </a:xfrm>
          <a:prstGeom prst="rect">
            <a:avLst/>
          </a:prstGeom>
        </p:spPr>
      </p:pic>
      <p:sp>
        <p:nvSpPr>
          <p:cNvPr id="2" name="Title 1"/>
          <p:cNvSpPr>
            <a:spLocks noGrp="1"/>
          </p:cNvSpPr>
          <p:nvPr>
            <p:ph type="ctrTitle"/>
          </p:nvPr>
        </p:nvSpPr>
        <p:spPr>
          <a:xfrm>
            <a:off x="1524000" y="2417473"/>
            <a:ext cx="9144000" cy="1508125"/>
          </a:xfrm>
        </p:spPr>
        <p:txBody>
          <a:bodyPr>
            <a:normAutofit/>
          </a:bodyPr>
          <a:lstStyle/>
          <a:p>
            <a:r>
              <a:rPr lang="en-US" sz="8800" dirty="0">
                <a:effectLst>
                  <a:outerShdw blurRad="63500" dist="50800" dir="5400000" algn="t" rotWithShape="0">
                    <a:schemeClr val="bg2">
                      <a:lumMod val="75000"/>
                      <a:alpha val="40000"/>
                    </a:schemeClr>
                  </a:outerShdw>
                </a:effectLst>
                <a:latin typeface="Bernard MT Condensed" panose="02050806060905020404" pitchFamily="18" charset="0"/>
              </a:rPr>
              <a:t>Resurrection Facts</a:t>
            </a:r>
          </a:p>
        </p:txBody>
      </p:sp>
    </p:spTree>
    <p:extLst>
      <p:ext uri="{BB962C8B-B14F-4D97-AF65-F5344CB8AC3E}">
        <p14:creationId xmlns:p14="http://schemas.microsoft.com/office/powerpoint/2010/main" val="1804145987"/>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482"/>
            </a:gs>
            <a:gs pos="35000">
              <a:srgbClr val="D77031"/>
            </a:gs>
            <a:gs pos="100000">
              <a:srgbClr val="59341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14"/>
            <a:ext cx="10515600" cy="1017624"/>
          </a:xfrm>
        </p:spPr>
        <p:txBody>
          <a:bodyPr>
            <a:normAutofit/>
          </a:bodyPr>
          <a:lstStyle/>
          <a:p>
            <a:r>
              <a:rPr lang="en-US" sz="6000" dirty="0">
                <a:effectLst>
                  <a:outerShdw blurRad="50800" dist="63500" dir="2700000" algn="tl" rotWithShape="0">
                    <a:schemeClr val="bg1">
                      <a:alpha val="40000"/>
                    </a:schemeClr>
                  </a:outerShdw>
                </a:effectLst>
                <a:latin typeface="Bernard MT Condensed" panose="02050806060905020404" pitchFamily="18" charset="0"/>
              </a:rPr>
              <a:t>Seven Facts about the Resurrection</a:t>
            </a:r>
          </a:p>
        </p:txBody>
      </p:sp>
      <p:sp>
        <p:nvSpPr>
          <p:cNvPr id="4" name="Content Placeholder 3"/>
          <p:cNvSpPr>
            <a:spLocks noGrp="1"/>
          </p:cNvSpPr>
          <p:nvPr>
            <p:ph sz="half" idx="1"/>
          </p:nvPr>
        </p:nvSpPr>
        <p:spPr>
          <a:xfrm>
            <a:off x="490654" y="1449658"/>
            <a:ext cx="5529146" cy="4951141"/>
          </a:xfrm>
        </p:spPr>
        <p:txBody>
          <a:bodyPr>
            <a:normAutofit/>
          </a:bodyPr>
          <a:lstStyle/>
          <a:p>
            <a:pPr marL="334963" indent="-334963"/>
            <a:r>
              <a:rPr lang="en-US" sz="4400" b="1" dirty="0">
                <a:solidFill>
                  <a:schemeClr val="bg1"/>
                </a:solidFill>
                <a:effectLst>
                  <a:outerShdw blurRad="50800" dist="50800" dir="2700000" algn="tl" rotWithShape="0">
                    <a:schemeClr val="tx1">
                      <a:alpha val="40000"/>
                    </a:schemeClr>
                  </a:outerShdw>
                </a:effectLst>
              </a:rPr>
              <a:t>It is certain</a:t>
            </a:r>
          </a:p>
        </p:txBody>
      </p:sp>
    </p:spTree>
    <p:extLst>
      <p:ext uri="{BB962C8B-B14F-4D97-AF65-F5344CB8AC3E}">
        <p14:creationId xmlns:p14="http://schemas.microsoft.com/office/powerpoint/2010/main" val="69198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14"/>
            <a:ext cx="10515600" cy="1017624"/>
          </a:xfrm>
        </p:spPr>
        <p:txBody>
          <a:bodyPr>
            <a:normAutofit/>
          </a:bodyPr>
          <a:lstStyle/>
          <a:p>
            <a:r>
              <a:rPr lang="en-US" sz="6000" dirty="0">
                <a:effectLst>
                  <a:outerShdw blurRad="50800" dist="63500" dir="2700000" algn="tl" rotWithShape="0">
                    <a:schemeClr val="bg1">
                      <a:alpha val="40000"/>
                    </a:schemeClr>
                  </a:outerShdw>
                </a:effectLst>
                <a:latin typeface="Bernard MT Condensed" panose="02050806060905020404" pitchFamily="18" charset="0"/>
              </a:rPr>
              <a:t>Seven Facts about the Resurrection</a:t>
            </a:r>
          </a:p>
        </p:txBody>
      </p:sp>
      <p:sp>
        <p:nvSpPr>
          <p:cNvPr id="4" name="Content Placeholder 3"/>
          <p:cNvSpPr>
            <a:spLocks noGrp="1"/>
          </p:cNvSpPr>
          <p:nvPr>
            <p:ph sz="half" idx="1"/>
          </p:nvPr>
        </p:nvSpPr>
        <p:spPr>
          <a:xfrm>
            <a:off x="490654" y="1449658"/>
            <a:ext cx="5529146" cy="4951141"/>
          </a:xfrm>
        </p:spPr>
        <p:txBody>
          <a:bodyPr>
            <a:normAutofit/>
          </a:bodyPr>
          <a:lstStyle/>
          <a:p>
            <a:pPr marL="334963" indent="-334963"/>
            <a:r>
              <a:rPr lang="en-US" sz="4400" b="1" dirty="0">
                <a:solidFill>
                  <a:schemeClr val="bg1"/>
                </a:solidFill>
                <a:effectLst>
                  <a:outerShdw blurRad="50800" dist="50800" dir="2700000" algn="tl" rotWithShape="0">
                    <a:schemeClr val="tx1">
                      <a:alpha val="40000"/>
                    </a:schemeClr>
                  </a:outerShdw>
                </a:effectLst>
              </a:rPr>
              <a:t>It is certain</a:t>
            </a:r>
          </a:p>
          <a:p>
            <a:pPr marL="334963" indent="-334963"/>
            <a:r>
              <a:rPr lang="en-US" sz="4400" b="1" dirty="0">
                <a:solidFill>
                  <a:schemeClr val="bg1"/>
                </a:solidFill>
                <a:effectLst>
                  <a:outerShdw blurRad="50800" dist="50800" dir="2700000" algn="tl" rotWithShape="0">
                    <a:schemeClr val="tx1">
                      <a:alpha val="40000"/>
                    </a:schemeClr>
                  </a:outerShdw>
                </a:effectLst>
              </a:rPr>
              <a:t>It will include all men</a:t>
            </a:r>
          </a:p>
        </p:txBody>
      </p:sp>
    </p:spTree>
    <p:extLst>
      <p:ext uri="{BB962C8B-B14F-4D97-AF65-F5344CB8AC3E}">
        <p14:creationId xmlns:p14="http://schemas.microsoft.com/office/powerpoint/2010/main" val="422053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14"/>
            <a:ext cx="10515600" cy="1017624"/>
          </a:xfrm>
        </p:spPr>
        <p:txBody>
          <a:bodyPr>
            <a:normAutofit/>
          </a:bodyPr>
          <a:lstStyle/>
          <a:p>
            <a:r>
              <a:rPr lang="en-US" sz="6000" dirty="0">
                <a:effectLst>
                  <a:outerShdw blurRad="50800" dist="63500" dir="2700000" algn="tl" rotWithShape="0">
                    <a:schemeClr val="bg1">
                      <a:alpha val="40000"/>
                    </a:schemeClr>
                  </a:outerShdw>
                </a:effectLst>
                <a:latin typeface="Bernard MT Condensed" panose="02050806060905020404" pitchFamily="18" charset="0"/>
              </a:rPr>
              <a:t>Seven Facts about the Resurrection</a:t>
            </a:r>
          </a:p>
        </p:txBody>
      </p:sp>
      <p:sp>
        <p:nvSpPr>
          <p:cNvPr id="4" name="Content Placeholder 3"/>
          <p:cNvSpPr>
            <a:spLocks noGrp="1"/>
          </p:cNvSpPr>
          <p:nvPr>
            <p:ph sz="half" idx="1"/>
          </p:nvPr>
        </p:nvSpPr>
        <p:spPr>
          <a:xfrm>
            <a:off x="490654" y="1449658"/>
            <a:ext cx="5529146" cy="4951141"/>
          </a:xfrm>
        </p:spPr>
        <p:txBody>
          <a:bodyPr>
            <a:normAutofit/>
          </a:bodyPr>
          <a:lstStyle/>
          <a:p>
            <a:pPr marL="334963" indent="-334963"/>
            <a:r>
              <a:rPr lang="en-US" sz="4400" b="1" dirty="0">
                <a:solidFill>
                  <a:schemeClr val="bg1"/>
                </a:solidFill>
                <a:effectLst>
                  <a:outerShdw blurRad="50800" dist="50800" dir="2700000" algn="tl" rotWithShape="0">
                    <a:schemeClr val="tx1">
                      <a:alpha val="40000"/>
                    </a:schemeClr>
                  </a:outerShdw>
                </a:effectLst>
              </a:rPr>
              <a:t>It is certain</a:t>
            </a:r>
          </a:p>
          <a:p>
            <a:pPr marL="334963" indent="-334963"/>
            <a:r>
              <a:rPr lang="en-US" sz="4400" b="1" dirty="0">
                <a:solidFill>
                  <a:schemeClr val="bg1"/>
                </a:solidFill>
                <a:effectLst>
                  <a:outerShdw blurRad="50800" dist="50800" dir="2700000" algn="tl" rotWithShape="0">
                    <a:schemeClr val="tx1">
                      <a:alpha val="40000"/>
                    </a:schemeClr>
                  </a:outerShdw>
                </a:effectLst>
              </a:rPr>
              <a:t>It will include all men</a:t>
            </a:r>
          </a:p>
          <a:p>
            <a:pPr marL="334963" indent="-334963"/>
            <a:r>
              <a:rPr lang="en-US" sz="4400" b="1" dirty="0">
                <a:solidFill>
                  <a:schemeClr val="bg1"/>
                </a:solidFill>
                <a:effectLst>
                  <a:outerShdw blurRad="50800" dist="50800" dir="2700000" algn="tl" rotWithShape="0">
                    <a:schemeClr val="tx1">
                      <a:alpha val="40000"/>
                    </a:schemeClr>
                  </a:outerShdw>
                </a:effectLst>
              </a:rPr>
              <a:t>It reveals two different types of people</a:t>
            </a:r>
          </a:p>
        </p:txBody>
      </p:sp>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381842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14"/>
            <a:ext cx="10515600" cy="1017624"/>
          </a:xfrm>
        </p:spPr>
        <p:txBody>
          <a:bodyPr>
            <a:normAutofit/>
          </a:bodyPr>
          <a:lstStyle/>
          <a:p>
            <a:r>
              <a:rPr lang="en-US" sz="6000" dirty="0">
                <a:effectLst>
                  <a:outerShdw blurRad="50800" dist="63500" dir="2700000" algn="tl" rotWithShape="0">
                    <a:schemeClr val="bg1">
                      <a:alpha val="40000"/>
                    </a:schemeClr>
                  </a:outerShdw>
                </a:effectLst>
                <a:latin typeface="Bernard MT Condensed" panose="02050806060905020404" pitchFamily="18" charset="0"/>
              </a:rPr>
              <a:t>Seven Facts about the Resurrection</a:t>
            </a:r>
          </a:p>
        </p:txBody>
      </p:sp>
      <p:sp>
        <p:nvSpPr>
          <p:cNvPr id="4" name="Content Placeholder 3"/>
          <p:cNvSpPr>
            <a:spLocks noGrp="1"/>
          </p:cNvSpPr>
          <p:nvPr>
            <p:ph sz="half" idx="1"/>
          </p:nvPr>
        </p:nvSpPr>
        <p:spPr>
          <a:xfrm>
            <a:off x="490654" y="1449658"/>
            <a:ext cx="5529146" cy="4951141"/>
          </a:xfrm>
        </p:spPr>
        <p:txBody>
          <a:bodyPr>
            <a:normAutofit/>
          </a:bodyPr>
          <a:lstStyle/>
          <a:p>
            <a:pPr marL="334963" indent="-334963"/>
            <a:r>
              <a:rPr lang="en-US" sz="4400" b="1" dirty="0">
                <a:solidFill>
                  <a:schemeClr val="bg1"/>
                </a:solidFill>
                <a:effectLst>
                  <a:outerShdw blurRad="50800" dist="50800" dir="2700000" algn="tl" rotWithShape="0">
                    <a:schemeClr val="tx1">
                      <a:alpha val="40000"/>
                    </a:schemeClr>
                  </a:outerShdw>
                </a:effectLst>
              </a:rPr>
              <a:t>It is certain</a:t>
            </a:r>
          </a:p>
          <a:p>
            <a:pPr marL="334963" indent="-334963"/>
            <a:r>
              <a:rPr lang="en-US" sz="4400" b="1" dirty="0">
                <a:solidFill>
                  <a:schemeClr val="bg1"/>
                </a:solidFill>
                <a:effectLst>
                  <a:outerShdw blurRad="50800" dist="50800" dir="2700000" algn="tl" rotWithShape="0">
                    <a:schemeClr val="tx1">
                      <a:alpha val="40000"/>
                    </a:schemeClr>
                  </a:outerShdw>
                </a:effectLst>
              </a:rPr>
              <a:t>It will include all men</a:t>
            </a:r>
          </a:p>
          <a:p>
            <a:pPr marL="334963" indent="-334963"/>
            <a:r>
              <a:rPr lang="en-US" sz="4400" b="1" dirty="0">
                <a:solidFill>
                  <a:schemeClr val="bg1"/>
                </a:solidFill>
                <a:effectLst>
                  <a:outerShdw blurRad="50800" dist="50800" dir="2700000" algn="tl" rotWithShape="0">
                    <a:schemeClr val="tx1">
                      <a:alpha val="40000"/>
                    </a:schemeClr>
                  </a:outerShdw>
                </a:effectLst>
              </a:rPr>
              <a:t>It reveals two different types of people</a:t>
            </a:r>
          </a:p>
          <a:p>
            <a:pPr marL="334963" indent="-334963"/>
            <a:r>
              <a:rPr lang="en-US" sz="4400" b="1" dirty="0">
                <a:solidFill>
                  <a:schemeClr val="bg1"/>
                </a:solidFill>
                <a:effectLst>
                  <a:outerShdw blurRad="50800" dist="50800" dir="2700000" algn="tl" rotWithShape="0">
                    <a:schemeClr val="tx1">
                      <a:alpha val="40000"/>
                    </a:schemeClr>
                  </a:outerShdw>
                </a:effectLst>
              </a:rPr>
              <a:t>It declares two different destinies</a:t>
            </a:r>
          </a:p>
        </p:txBody>
      </p:sp>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33674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14"/>
            <a:ext cx="10515600" cy="1017624"/>
          </a:xfrm>
        </p:spPr>
        <p:txBody>
          <a:bodyPr>
            <a:normAutofit/>
          </a:bodyPr>
          <a:lstStyle/>
          <a:p>
            <a:r>
              <a:rPr lang="en-US" sz="6000" dirty="0">
                <a:effectLst>
                  <a:outerShdw blurRad="50800" dist="63500" dir="2700000" algn="tl" rotWithShape="0">
                    <a:schemeClr val="bg1">
                      <a:alpha val="40000"/>
                    </a:schemeClr>
                  </a:outerShdw>
                </a:effectLst>
                <a:latin typeface="Bernard MT Condensed" panose="02050806060905020404" pitchFamily="18" charset="0"/>
              </a:rPr>
              <a:t>Seven Facts about the Resurrection</a:t>
            </a:r>
          </a:p>
        </p:txBody>
      </p:sp>
      <p:sp>
        <p:nvSpPr>
          <p:cNvPr id="4" name="Content Placeholder 3"/>
          <p:cNvSpPr>
            <a:spLocks noGrp="1"/>
          </p:cNvSpPr>
          <p:nvPr>
            <p:ph sz="half" idx="1"/>
          </p:nvPr>
        </p:nvSpPr>
        <p:spPr>
          <a:xfrm>
            <a:off x="490654" y="1449658"/>
            <a:ext cx="5529146" cy="4951141"/>
          </a:xfrm>
        </p:spPr>
        <p:txBody>
          <a:bodyPr>
            <a:normAutofit/>
          </a:bodyPr>
          <a:lstStyle/>
          <a:p>
            <a:pPr marL="334963" indent="-334963"/>
            <a:r>
              <a:rPr lang="en-US" sz="4400" b="1" dirty="0">
                <a:solidFill>
                  <a:schemeClr val="bg1"/>
                </a:solidFill>
                <a:effectLst>
                  <a:outerShdw blurRad="50800" dist="50800" dir="2700000" algn="tl" rotWithShape="0">
                    <a:schemeClr val="tx1">
                      <a:alpha val="40000"/>
                    </a:schemeClr>
                  </a:outerShdw>
                </a:effectLst>
              </a:rPr>
              <a:t>It is certain</a:t>
            </a:r>
          </a:p>
          <a:p>
            <a:pPr marL="334963" indent="-334963"/>
            <a:r>
              <a:rPr lang="en-US" sz="4400" b="1" dirty="0">
                <a:solidFill>
                  <a:schemeClr val="bg1"/>
                </a:solidFill>
                <a:effectLst>
                  <a:outerShdw blurRad="50800" dist="50800" dir="2700000" algn="tl" rotWithShape="0">
                    <a:schemeClr val="tx1">
                      <a:alpha val="40000"/>
                    </a:schemeClr>
                  </a:outerShdw>
                </a:effectLst>
              </a:rPr>
              <a:t>It will include all men</a:t>
            </a:r>
          </a:p>
          <a:p>
            <a:pPr marL="334963" indent="-334963"/>
            <a:r>
              <a:rPr lang="en-US" sz="4400" b="1" dirty="0">
                <a:solidFill>
                  <a:schemeClr val="bg1"/>
                </a:solidFill>
                <a:effectLst>
                  <a:outerShdw blurRad="50800" dist="50800" dir="2700000" algn="tl" rotWithShape="0">
                    <a:schemeClr val="tx1">
                      <a:alpha val="40000"/>
                    </a:schemeClr>
                  </a:outerShdw>
                </a:effectLst>
              </a:rPr>
              <a:t>It reveals two different types of people</a:t>
            </a:r>
          </a:p>
          <a:p>
            <a:pPr marL="334963" indent="-334963"/>
            <a:r>
              <a:rPr lang="en-US" sz="4400" b="1" dirty="0">
                <a:solidFill>
                  <a:schemeClr val="bg1"/>
                </a:solidFill>
                <a:effectLst>
                  <a:outerShdw blurRad="50800" dist="50800" dir="2700000" algn="tl" rotWithShape="0">
                    <a:schemeClr val="tx1">
                      <a:alpha val="40000"/>
                    </a:schemeClr>
                  </a:outerShdw>
                </a:effectLst>
              </a:rPr>
              <a:t>It declares two different destinies</a:t>
            </a:r>
          </a:p>
        </p:txBody>
      </p:sp>
      <p:sp>
        <p:nvSpPr>
          <p:cNvPr id="5" name="Content Placeholder 4"/>
          <p:cNvSpPr>
            <a:spLocks noGrp="1"/>
          </p:cNvSpPr>
          <p:nvPr>
            <p:ph sz="half" idx="2"/>
          </p:nvPr>
        </p:nvSpPr>
        <p:spPr>
          <a:xfrm>
            <a:off x="6172200" y="1449658"/>
            <a:ext cx="5529146" cy="4951142"/>
          </a:xfrm>
        </p:spPr>
        <p:txBody>
          <a:bodyPr>
            <a:normAutofit/>
          </a:bodyPr>
          <a:lstStyle/>
          <a:p>
            <a:pPr marL="334963" indent="-334963"/>
            <a:r>
              <a:rPr lang="en-US" sz="4400" b="1" dirty="0">
                <a:solidFill>
                  <a:schemeClr val="bg1"/>
                </a:solidFill>
                <a:effectLst>
                  <a:outerShdw blurRad="50800" dist="50800" dir="2700000" algn="tl" rotWithShape="0">
                    <a:schemeClr val="tx1">
                      <a:alpha val="40000"/>
                    </a:schemeClr>
                  </a:outerShdw>
                </a:effectLst>
              </a:rPr>
              <a:t>It will take place at the last day</a:t>
            </a:r>
          </a:p>
        </p:txBody>
      </p:sp>
    </p:spTree>
    <p:extLst>
      <p:ext uri="{BB962C8B-B14F-4D97-AF65-F5344CB8AC3E}">
        <p14:creationId xmlns:p14="http://schemas.microsoft.com/office/powerpoint/2010/main" val="197535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14"/>
            <a:ext cx="10515600" cy="1017624"/>
          </a:xfrm>
        </p:spPr>
        <p:txBody>
          <a:bodyPr>
            <a:normAutofit/>
          </a:bodyPr>
          <a:lstStyle/>
          <a:p>
            <a:r>
              <a:rPr lang="en-US" sz="6000" dirty="0">
                <a:effectLst>
                  <a:outerShdw blurRad="50800" dist="63500" dir="2700000" algn="tl" rotWithShape="0">
                    <a:schemeClr val="bg1">
                      <a:alpha val="40000"/>
                    </a:schemeClr>
                  </a:outerShdw>
                </a:effectLst>
                <a:latin typeface="Bernard MT Condensed" panose="02050806060905020404" pitchFamily="18" charset="0"/>
              </a:rPr>
              <a:t>Seven Facts about the Resurrection</a:t>
            </a:r>
          </a:p>
        </p:txBody>
      </p:sp>
      <p:sp>
        <p:nvSpPr>
          <p:cNvPr id="4" name="Content Placeholder 3"/>
          <p:cNvSpPr>
            <a:spLocks noGrp="1"/>
          </p:cNvSpPr>
          <p:nvPr>
            <p:ph sz="half" idx="1"/>
          </p:nvPr>
        </p:nvSpPr>
        <p:spPr>
          <a:xfrm>
            <a:off x="490654" y="1449658"/>
            <a:ext cx="5529146" cy="4951141"/>
          </a:xfrm>
        </p:spPr>
        <p:txBody>
          <a:bodyPr>
            <a:normAutofit/>
          </a:bodyPr>
          <a:lstStyle/>
          <a:p>
            <a:pPr marL="334963" indent="-334963"/>
            <a:r>
              <a:rPr lang="en-US" sz="4400" b="1" dirty="0">
                <a:solidFill>
                  <a:schemeClr val="bg1"/>
                </a:solidFill>
                <a:effectLst>
                  <a:outerShdw blurRad="50800" dist="50800" dir="2700000" algn="tl" rotWithShape="0">
                    <a:schemeClr val="tx1">
                      <a:alpha val="40000"/>
                    </a:schemeClr>
                  </a:outerShdw>
                </a:effectLst>
              </a:rPr>
              <a:t>It is certain</a:t>
            </a:r>
          </a:p>
          <a:p>
            <a:pPr marL="334963" indent="-334963"/>
            <a:r>
              <a:rPr lang="en-US" sz="4400" b="1" dirty="0">
                <a:solidFill>
                  <a:schemeClr val="bg1"/>
                </a:solidFill>
                <a:effectLst>
                  <a:outerShdw blurRad="50800" dist="50800" dir="2700000" algn="tl" rotWithShape="0">
                    <a:schemeClr val="tx1">
                      <a:alpha val="40000"/>
                    </a:schemeClr>
                  </a:outerShdw>
                </a:effectLst>
              </a:rPr>
              <a:t>It will include all men</a:t>
            </a:r>
          </a:p>
          <a:p>
            <a:pPr marL="334963" indent="-334963"/>
            <a:r>
              <a:rPr lang="en-US" sz="4400" b="1" dirty="0">
                <a:solidFill>
                  <a:schemeClr val="bg1"/>
                </a:solidFill>
                <a:effectLst>
                  <a:outerShdw blurRad="50800" dist="50800" dir="2700000" algn="tl" rotWithShape="0">
                    <a:schemeClr val="tx1">
                      <a:alpha val="40000"/>
                    </a:schemeClr>
                  </a:outerShdw>
                </a:effectLst>
              </a:rPr>
              <a:t>It reveals two different types of people</a:t>
            </a:r>
          </a:p>
          <a:p>
            <a:pPr marL="334963" indent="-334963"/>
            <a:r>
              <a:rPr lang="en-US" sz="4400" b="1" dirty="0">
                <a:solidFill>
                  <a:schemeClr val="bg1"/>
                </a:solidFill>
                <a:effectLst>
                  <a:outerShdw blurRad="50800" dist="50800" dir="2700000" algn="tl" rotWithShape="0">
                    <a:schemeClr val="tx1">
                      <a:alpha val="40000"/>
                    </a:schemeClr>
                  </a:outerShdw>
                </a:effectLst>
              </a:rPr>
              <a:t>It declares two different destinies</a:t>
            </a:r>
          </a:p>
        </p:txBody>
      </p:sp>
      <p:sp>
        <p:nvSpPr>
          <p:cNvPr id="5" name="Content Placeholder 4"/>
          <p:cNvSpPr>
            <a:spLocks noGrp="1"/>
          </p:cNvSpPr>
          <p:nvPr>
            <p:ph sz="half" idx="2"/>
          </p:nvPr>
        </p:nvSpPr>
        <p:spPr>
          <a:xfrm>
            <a:off x="6172200" y="1449658"/>
            <a:ext cx="5529146" cy="4951142"/>
          </a:xfrm>
        </p:spPr>
        <p:txBody>
          <a:bodyPr>
            <a:normAutofit/>
          </a:bodyPr>
          <a:lstStyle/>
          <a:p>
            <a:pPr marL="334963" indent="-334963"/>
            <a:r>
              <a:rPr lang="en-US" sz="4400" b="1" dirty="0">
                <a:solidFill>
                  <a:schemeClr val="bg1"/>
                </a:solidFill>
                <a:effectLst>
                  <a:outerShdw blurRad="50800" dist="50800" dir="2700000" algn="tl" rotWithShape="0">
                    <a:schemeClr val="tx1">
                      <a:alpha val="40000"/>
                    </a:schemeClr>
                  </a:outerShdw>
                </a:effectLst>
              </a:rPr>
              <a:t>It will take place at the last day</a:t>
            </a:r>
          </a:p>
          <a:p>
            <a:pPr marL="334963" indent="-334963"/>
            <a:r>
              <a:rPr lang="en-US" sz="4400" b="1" dirty="0">
                <a:solidFill>
                  <a:schemeClr val="bg1"/>
                </a:solidFill>
                <a:effectLst>
                  <a:outerShdw blurRad="50800" dist="50800" dir="2700000" algn="tl" rotWithShape="0">
                    <a:schemeClr val="tx1">
                      <a:alpha val="40000"/>
                    </a:schemeClr>
                  </a:outerShdw>
                </a:effectLst>
              </a:rPr>
              <a:t>It is assured by the resurrection of Jesus</a:t>
            </a:r>
          </a:p>
        </p:txBody>
      </p:sp>
    </p:spTree>
    <p:extLst>
      <p:ext uri="{BB962C8B-B14F-4D97-AF65-F5344CB8AC3E}">
        <p14:creationId xmlns:p14="http://schemas.microsoft.com/office/powerpoint/2010/main" val="332124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14"/>
            <a:ext cx="10515600" cy="1017624"/>
          </a:xfrm>
        </p:spPr>
        <p:txBody>
          <a:bodyPr>
            <a:normAutofit/>
          </a:bodyPr>
          <a:lstStyle/>
          <a:p>
            <a:r>
              <a:rPr lang="en-US" sz="6000" dirty="0">
                <a:effectLst>
                  <a:outerShdw blurRad="50800" dist="63500" dir="2700000" algn="tl" rotWithShape="0">
                    <a:schemeClr val="bg1">
                      <a:alpha val="40000"/>
                    </a:schemeClr>
                  </a:outerShdw>
                </a:effectLst>
                <a:latin typeface="Bernard MT Condensed" panose="02050806060905020404" pitchFamily="18" charset="0"/>
              </a:rPr>
              <a:t>Seven Facts about the Resurrection</a:t>
            </a:r>
          </a:p>
        </p:txBody>
      </p:sp>
      <p:sp>
        <p:nvSpPr>
          <p:cNvPr id="4" name="Content Placeholder 3"/>
          <p:cNvSpPr>
            <a:spLocks noGrp="1"/>
          </p:cNvSpPr>
          <p:nvPr>
            <p:ph sz="half" idx="1"/>
          </p:nvPr>
        </p:nvSpPr>
        <p:spPr>
          <a:xfrm>
            <a:off x="490654" y="1449658"/>
            <a:ext cx="5529146" cy="4951141"/>
          </a:xfrm>
        </p:spPr>
        <p:txBody>
          <a:bodyPr>
            <a:normAutofit/>
          </a:bodyPr>
          <a:lstStyle/>
          <a:p>
            <a:pPr marL="334963" indent="-334963"/>
            <a:r>
              <a:rPr lang="en-US" sz="4400" b="1" dirty="0">
                <a:solidFill>
                  <a:schemeClr val="bg1"/>
                </a:solidFill>
                <a:effectLst>
                  <a:outerShdw blurRad="50800" dist="50800" dir="2700000" algn="tl" rotWithShape="0">
                    <a:schemeClr val="tx1">
                      <a:alpha val="40000"/>
                    </a:schemeClr>
                  </a:outerShdw>
                </a:effectLst>
              </a:rPr>
              <a:t>It is certain</a:t>
            </a:r>
          </a:p>
          <a:p>
            <a:pPr marL="334963" indent="-334963"/>
            <a:r>
              <a:rPr lang="en-US" sz="4400" b="1" dirty="0">
                <a:solidFill>
                  <a:schemeClr val="bg1"/>
                </a:solidFill>
                <a:effectLst>
                  <a:outerShdw blurRad="50800" dist="50800" dir="2700000" algn="tl" rotWithShape="0">
                    <a:schemeClr val="tx1">
                      <a:alpha val="40000"/>
                    </a:schemeClr>
                  </a:outerShdw>
                </a:effectLst>
              </a:rPr>
              <a:t>It will include all men</a:t>
            </a:r>
          </a:p>
          <a:p>
            <a:pPr marL="334963" indent="-334963"/>
            <a:r>
              <a:rPr lang="en-US" sz="4400" b="1" dirty="0">
                <a:solidFill>
                  <a:schemeClr val="bg1"/>
                </a:solidFill>
                <a:effectLst>
                  <a:outerShdw blurRad="50800" dist="50800" dir="2700000" algn="tl" rotWithShape="0">
                    <a:schemeClr val="tx1">
                      <a:alpha val="40000"/>
                    </a:schemeClr>
                  </a:outerShdw>
                </a:effectLst>
              </a:rPr>
              <a:t>It reveals two different types of people</a:t>
            </a:r>
          </a:p>
          <a:p>
            <a:pPr marL="334963" indent="-334963"/>
            <a:r>
              <a:rPr lang="en-US" sz="4400" b="1" dirty="0">
                <a:solidFill>
                  <a:schemeClr val="bg1"/>
                </a:solidFill>
                <a:effectLst>
                  <a:outerShdw blurRad="50800" dist="50800" dir="2700000" algn="tl" rotWithShape="0">
                    <a:schemeClr val="tx1">
                      <a:alpha val="40000"/>
                    </a:schemeClr>
                  </a:outerShdw>
                </a:effectLst>
              </a:rPr>
              <a:t>It declares two different destinies</a:t>
            </a:r>
          </a:p>
        </p:txBody>
      </p:sp>
      <p:sp>
        <p:nvSpPr>
          <p:cNvPr id="5" name="Content Placeholder 4"/>
          <p:cNvSpPr>
            <a:spLocks noGrp="1"/>
          </p:cNvSpPr>
          <p:nvPr>
            <p:ph sz="half" idx="2"/>
          </p:nvPr>
        </p:nvSpPr>
        <p:spPr>
          <a:xfrm>
            <a:off x="6172200" y="1449658"/>
            <a:ext cx="5529146" cy="4951142"/>
          </a:xfrm>
        </p:spPr>
        <p:txBody>
          <a:bodyPr>
            <a:normAutofit/>
          </a:bodyPr>
          <a:lstStyle/>
          <a:p>
            <a:pPr marL="334963" indent="-334963"/>
            <a:r>
              <a:rPr lang="en-US" sz="4400" b="1" dirty="0">
                <a:solidFill>
                  <a:schemeClr val="bg1"/>
                </a:solidFill>
                <a:effectLst>
                  <a:outerShdw blurRad="50800" dist="50800" dir="2700000" algn="tl" rotWithShape="0">
                    <a:schemeClr val="tx1">
                      <a:alpha val="40000"/>
                    </a:schemeClr>
                  </a:outerShdw>
                </a:effectLst>
              </a:rPr>
              <a:t>It will take place at the last day</a:t>
            </a:r>
          </a:p>
          <a:p>
            <a:pPr marL="334963" indent="-334963"/>
            <a:r>
              <a:rPr lang="en-US" sz="4400" b="1" dirty="0">
                <a:solidFill>
                  <a:schemeClr val="bg1"/>
                </a:solidFill>
                <a:effectLst>
                  <a:outerShdw blurRad="50800" dist="50800" dir="2700000" algn="tl" rotWithShape="0">
                    <a:schemeClr val="tx1">
                      <a:alpha val="40000"/>
                    </a:schemeClr>
                  </a:outerShdw>
                </a:effectLst>
              </a:rPr>
              <a:t>It is assured by the resurrection of Jesus</a:t>
            </a:r>
          </a:p>
          <a:p>
            <a:pPr marL="334963" indent="-334963"/>
            <a:r>
              <a:rPr lang="en-US" sz="4400" b="1" dirty="0">
                <a:solidFill>
                  <a:schemeClr val="bg1"/>
                </a:solidFill>
                <a:effectLst>
                  <a:outerShdw blurRad="50800" dist="50800" dir="2700000" algn="tl" rotWithShape="0">
                    <a:schemeClr val="tx1">
                      <a:alpha val="40000"/>
                    </a:schemeClr>
                  </a:outerShdw>
                </a:effectLst>
              </a:rPr>
              <a:t>It will bring forth a spiritual body</a:t>
            </a:r>
          </a:p>
        </p:txBody>
      </p:sp>
    </p:spTree>
    <p:extLst>
      <p:ext uri="{BB962C8B-B14F-4D97-AF65-F5344CB8AC3E}">
        <p14:creationId xmlns:p14="http://schemas.microsoft.com/office/powerpoint/2010/main" val="240132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range Sun and Sea">
            <a:hlinkClick r:id="" action="ppaction://media"/>
          </p:cNvPr>
          <p:cNvPicPr>
            <a:picLocks noChangeAspect="1"/>
          </p:cNvPicPr>
          <p:nvPr>
            <a:videoFile r:link="rId1"/>
            <p:extLst>
              <p:ext uri="{DAA4B4D4-6D71-4841-9C94-3DE7FCFB9230}">
                <p14:media xmlns:p14="http://schemas.microsoft.com/office/powerpoint/2010/main" r:embed="rId2">
                  <p14:trim st="1433" end="1210.5238"/>
                </p14:media>
              </p:ext>
            </p:extLst>
          </p:nvPr>
        </p:nvPicPr>
        <p:blipFill>
          <a:blip r:embed="rId5"/>
          <a:stretch>
            <a:fillRect/>
          </a:stretch>
        </p:blipFill>
        <p:spPr>
          <a:xfrm>
            <a:off x="0" y="0"/>
            <a:ext cx="12192000" cy="6858000"/>
          </a:xfrm>
          <a:prstGeom prst="rect">
            <a:avLst/>
          </a:prstGeom>
        </p:spPr>
      </p:pic>
      <p:sp>
        <p:nvSpPr>
          <p:cNvPr id="2" name="Title 1"/>
          <p:cNvSpPr>
            <a:spLocks noGrp="1"/>
          </p:cNvSpPr>
          <p:nvPr>
            <p:ph type="ctrTitle"/>
          </p:nvPr>
        </p:nvSpPr>
        <p:spPr>
          <a:xfrm>
            <a:off x="0" y="389655"/>
            <a:ext cx="9144000" cy="1249306"/>
          </a:xfrm>
        </p:spPr>
        <p:txBody>
          <a:bodyPr>
            <a:normAutofit/>
          </a:bodyPr>
          <a:lstStyle/>
          <a:p>
            <a:r>
              <a:rPr lang="en-US" sz="6600" dirty="0">
                <a:effectLst>
                  <a:outerShdw blurRad="50800" dist="63500" dir="2700000" algn="tl" rotWithShape="0">
                    <a:schemeClr val="bg1">
                      <a:alpha val="40000"/>
                    </a:schemeClr>
                  </a:outerShdw>
                </a:effectLst>
                <a:latin typeface="Bernard MT Condensed" panose="02050806060905020404" pitchFamily="18" charset="0"/>
              </a:rPr>
              <a:t>In light of these facts…</a:t>
            </a:r>
          </a:p>
        </p:txBody>
      </p:sp>
      <p:sp>
        <p:nvSpPr>
          <p:cNvPr id="3" name="TextBox 2"/>
          <p:cNvSpPr txBox="1"/>
          <p:nvPr/>
        </p:nvSpPr>
        <p:spPr>
          <a:xfrm>
            <a:off x="665356" y="1804685"/>
            <a:ext cx="10861288" cy="2800767"/>
          </a:xfrm>
          <a:prstGeom prst="rect">
            <a:avLst/>
          </a:prstGeom>
          <a:noFill/>
        </p:spPr>
        <p:txBody>
          <a:bodyPr wrap="square" rtlCol="0">
            <a:spAutoFit/>
          </a:bodyPr>
          <a:lstStyle/>
          <a:p>
            <a:pPr indent="623888"/>
            <a:r>
              <a:rPr lang="en-US" sz="4400" b="1" dirty="0">
                <a:effectLst>
                  <a:outerShdw blurRad="50800" dist="50800" dir="2700000" algn="tl" rotWithShape="0">
                    <a:schemeClr val="bg1">
                      <a:alpha val="40000"/>
                    </a:schemeClr>
                  </a:outerShdw>
                </a:effectLst>
              </a:rPr>
              <a:t>Therefore, my beloved brethren, be steadfast, immovable, always abounding in the work of the Lord, knowing that your labor is not in vain in the Lord.</a:t>
            </a:r>
          </a:p>
        </p:txBody>
      </p:sp>
    </p:spTree>
    <p:extLst>
      <p:ext uri="{BB962C8B-B14F-4D97-AF65-F5344CB8AC3E}">
        <p14:creationId xmlns:p14="http://schemas.microsoft.com/office/powerpoint/2010/main" val="2784466094"/>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1145</Words>
  <Application>Microsoft Office PowerPoint</Application>
  <PresentationFormat>Widescreen</PresentationFormat>
  <Paragraphs>96</Paragraphs>
  <Slides>9</Slides>
  <Notes>9</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Bernard MT Condensed</vt:lpstr>
      <vt:lpstr>Calibri</vt:lpstr>
      <vt:lpstr>Calibri Light</vt:lpstr>
      <vt:lpstr>Office Theme</vt:lpstr>
      <vt:lpstr>Resurrection Facts</vt:lpstr>
      <vt:lpstr>Seven Facts about the Resurrection</vt:lpstr>
      <vt:lpstr>Seven Facts about the Resurrection</vt:lpstr>
      <vt:lpstr>Seven Facts about the Resurrection</vt:lpstr>
      <vt:lpstr>Seven Facts about the Resurrection</vt:lpstr>
      <vt:lpstr>Seven Facts about the Resurrection</vt:lpstr>
      <vt:lpstr>Seven Facts about the Resurrection</vt:lpstr>
      <vt:lpstr>Seven Facts about the Resurrection</vt:lpstr>
      <vt:lpstr>In light of these facts…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Resurrection Facts</dc:title>
  <dc:creator>Stan Cox</dc:creator>
  <cp:lastModifiedBy>Stan Cox</cp:lastModifiedBy>
  <cp:revision>13</cp:revision>
  <dcterms:created xsi:type="dcterms:W3CDTF">2016-07-24T01:31:55Z</dcterms:created>
  <dcterms:modified xsi:type="dcterms:W3CDTF">2016-07-24T16:45:30Z</dcterms:modified>
</cp:coreProperties>
</file>